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0"/>
  </p:notesMasterIdLst>
  <p:sldIdLst>
    <p:sldId id="256" r:id="rId2"/>
    <p:sldId id="258" r:id="rId3"/>
    <p:sldId id="263" r:id="rId4"/>
    <p:sldId id="259" r:id="rId5"/>
    <p:sldId id="270" r:id="rId6"/>
    <p:sldId id="264" r:id="rId7"/>
    <p:sldId id="265" r:id="rId8"/>
    <p:sldId id="261" r:id="rId9"/>
    <p:sldId id="298" r:id="rId10"/>
    <p:sldId id="299" r:id="rId11"/>
    <p:sldId id="300" r:id="rId12"/>
    <p:sldId id="297" r:id="rId13"/>
    <p:sldId id="301" r:id="rId14"/>
    <p:sldId id="302" r:id="rId15"/>
    <p:sldId id="303" r:id="rId16"/>
    <p:sldId id="306" r:id="rId17"/>
    <p:sldId id="304" r:id="rId18"/>
    <p:sldId id="305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4" r:id="rId34"/>
    <p:sldId id="325" r:id="rId35"/>
    <p:sldId id="326" r:id="rId36"/>
    <p:sldId id="327" r:id="rId37"/>
    <p:sldId id="328" r:id="rId38"/>
    <p:sldId id="268" r:id="rId39"/>
  </p:sldIdLst>
  <p:sldSz cx="9144000" cy="5143500" type="screen16x9"/>
  <p:notesSz cx="6858000" cy="9144000"/>
  <p:embeddedFontLst>
    <p:embeddedFont>
      <p:font typeface="Advent Pro SemiBold"/>
      <p:regular r:id="rId41"/>
      <p:bold r:id="rId41"/>
    </p:embeddedFont>
    <p:embeddedFont>
      <p:font typeface="Cambria Math" panose="02040503050406030204" pitchFamily="18" charset="0"/>
      <p:regular r:id="rId42"/>
    </p:embeddedFont>
    <p:embeddedFont>
      <p:font typeface="Fira Sans Condensed Medium"/>
      <p:regular r:id="rId41"/>
      <p:bold r:id="rId41"/>
      <p:italic r:id="rId41"/>
      <p:boldItalic r:id="rId41"/>
    </p:embeddedFont>
    <p:embeddedFont>
      <p:font typeface="Fira Sans Extra Condensed Medium"/>
      <p:regular r:id="rId41"/>
      <p:bold r:id="rId41"/>
      <p:italic r:id="rId41"/>
      <p:boldItalic r:id="rId41"/>
    </p:embeddedFont>
    <p:embeddedFont>
      <p:font typeface="Maven Pro"/>
      <p:regular r:id="rId41"/>
      <p:bold r:id="rId41"/>
    </p:embeddedFont>
    <p:embeddedFont>
      <p:font typeface="Share Tech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CC3CA1-ADEF-4C70-ADE6-D729C41E0968}">
  <a:tblStyle styleId="{DCCC3CA1-ADEF-4C70-ADE6-D729C41E09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92"/>
    <p:restoredTop sz="94794"/>
  </p:normalViewPr>
  <p:slideViewPr>
    <p:cSldViewPr snapToGrid="0" snapToObjects="1">
      <p:cViewPr>
        <p:scale>
          <a:sx n="245" d="100"/>
          <a:sy n="245" d="100"/>
        </p:scale>
        <p:origin x="97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903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946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314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002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489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594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247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525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493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067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693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472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012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682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586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96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407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779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207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41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9347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174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797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159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4695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716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46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7945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6c4305b01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6c4305b01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571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9" r:id="rId7"/>
    <p:sldLayoutId id="2147483660" r:id="rId8"/>
    <p:sldLayoutId id="2147483663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2.0049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libs.net/datasets/kitti/eval_object.php?obj_benchmark=3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libs.net/datasets/kitti/eval_object.php?obj_benchmark=3d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Tu7Se8kTXNeu0nfne0enewkuZP5gXoWv1ZuVc1MnJg/cop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8.02350v1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lliottwu.com/projects/unsup3d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924241" y="3235422"/>
            <a:ext cx="3295500" cy="434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 1803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邢广杰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949770" y="909025"/>
            <a:ext cx="714036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DETECTION:</a:t>
            </a:r>
            <a:br>
              <a:rPr lang="e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CV Class to Application</a:t>
            </a:r>
            <a:br>
              <a:rPr lang="e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2D to 3D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760513" y="404665"/>
            <a:ext cx="5888700" cy="5813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if we can simplify it more?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6" name="Google Shape;616;p30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7" name="Google Shape;617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0"/>
          <p:cNvGrpSpPr/>
          <p:nvPr/>
        </p:nvGrpSpPr>
        <p:grpSpPr>
          <a:xfrm>
            <a:off x="3704863" y="3337876"/>
            <a:ext cx="336883" cy="206913"/>
            <a:chOff x="4943490" y="4386691"/>
            <a:chExt cx="240648" cy="147806"/>
          </a:xfrm>
        </p:grpSpPr>
        <p:sp>
          <p:nvSpPr>
            <p:cNvPr id="623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602;p30">
            <a:extLst>
              <a:ext uri="{FF2B5EF4-FFF2-40B4-BE49-F238E27FC236}">
                <a16:creationId xmlns:a16="http://schemas.microsoft.com/office/drawing/2014/main" id="{4FC8F3BF-72BB-4447-BE78-E1DF4673A200}"/>
              </a:ext>
            </a:extLst>
          </p:cNvPr>
          <p:cNvSpPr txBox="1">
            <a:spLocks/>
          </p:cNvSpPr>
          <p:nvPr/>
        </p:nvSpPr>
        <p:spPr>
          <a:xfrm>
            <a:off x="1162775" y="1030668"/>
            <a:ext cx="6482778" cy="1041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3D Bounding Box Estimation Using Deep Learning and Geometry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CVPR 2017</a:t>
            </a:r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Google Shape;600;p30">
            <a:extLst>
              <a:ext uri="{FF2B5EF4-FFF2-40B4-BE49-F238E27FC236}">
                <a16:creationId xmlns:a16="http://schemas.microsoft.com/office/drawing/2014/main" id="{50BAA97C-F69D-9F47-A48E-01FFFEE1D996}"/>
              </a:ext>
            </a:extLst>
          </p:cNvPr>
          <p:cNvSpPr txBox="1">
            <a:spLocks/>
          </p:cNvSpPr>
          <p:nvPr/>
        </p:nvSpPr>
        <p:spPr>
          <a:xfrm>
            <a:off x="550962" y="2185694"/>
            <a:ext cx="4021038" cy="252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estimate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Geometric constraints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stage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object models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Stereo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Google Shape;600;p30">
            <a:extLst>
              <a:ext uri="{FF2B5EF4-FFF2-40B4-BE49-F238E27FC236}">
                <a16:creationId xmlns:a16="http://schemas.microsoft.com/office/drawing/2014/main" id="{FA676A37-DC65-3E43-BAEF-C753C4A18072}"/>
              </a:ext>
            </a:extLst>
          </p:cNvPr>
          <p:cNvSpPr txBox="1">
            <a:spLocks/>
          </p:cNvSpPr>
          <p:nvPr/>
        </p:nvSpPr>
        <p:spPr>
          <a:xfrm>
            <a:off x="4201297" y="2687319"/>
            <a:ext cx="4895831" cy="1964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-&gt; 3D !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!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Learning!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Knowledge Involved !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✌️</a:t>
            </a:r>
          </a:p>
        </p:txBody>
      </p:sp>
    </p:spTree>
    <p:extLst>
      <p:ext uri="{BB962C8B-B14F-4D97-AF65-F5344CB8AC3E}">
        <p14:creationId xmlns:p14="http://schemas.microsoft.com/office/powerpoint/2010/main" val="1597550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814388" y="1992475"/>
            <a:ext cx="4848225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</a:t>
            </a:r>
            <a:r>
              <a:rPr lang="en-US" altLang="zh-CN" dirty="0">
                <a:solidFill>
                  <a:schemeClr val="dk2"/>
                </a:solidFill>
              </a:rPr>
              <a:t>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29485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07343" y="393920"/>
            <a:ext cx="5888700" cy="9275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2D detection to 3D detection:</a:t>
            </a:r>
            <a:b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Bounding Box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91E01C-4AE9-6C4D-A88B-8EAD87463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022" y="1817287"/>
            <a:ext cx="4420768" cy="1947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Google Shape;600;p30">
                <a:extLst>
                  <a:ext uri="{FF2B5EF4-FFF2-40B4-BE49-F238E27FC236}">
                    <a16:creationId xmlns:a16="http://schemas.microsoft.com/office/drawing/2014/main" id="{5EF5E594-D6EA-E84A-BCC1-904D2ED345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817287"/>
                <a:ext cx="2447925" cy="1886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Share Tech"/>
                  <a:buNone/>
                  <a:defRPr sz="3000" b="0" i="0" u="none" strike="noStrike" cap="none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9pPr>
              </a:lstStyle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Yolo for example: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 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…], 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𝑐𝑜𝑛𝑓𝑖𝑑𝑒𝑛𝑐𝑒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</p:txBody>
          </p:sp>
        </mc:Choice>
        <mc:Fallback xmlns="">
          <p:sp>
            <p:nvSpPr>
              <p:cNvPr id="75" name="Google Shape;600;p30">
                <a:extLst>
                  <a:ext uri="{FF2B5EF4-FFF2-40B4-BE49-F238E27FC236}">
                    <a16:creationId xmlns:a16="http://schemas.microsoft.com/office/drawing/2014/main" id="{5EF5E594-D6EA-E84A-BCC1-904D2ED34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7287"/>
                <a:ext cx="2447925" cy="1886962"/>
              </a:xfrm>
              <a:prstGeom prst="rect">
                <a:avLst/>
              </a:prstGeom>
              <a:blipFill>
                <a:blip r:embed="rId4"/>
                <a:stretch>
                  <a:fillRect l="-4145" t="-26174" r="-2591" b="-53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Google Shape;600;p30">
                <a:extLst>
                  <a:ext uri="{FF2B5EF4-FFF2-40B4-BE49-F238E27FC236}">
                    <a16:creationId xmlns:a16="http://schemas.microsoft.com/office/drawing/2014/main" id="{CDC9CE22-E824-D348-BCC0-DCEE21C34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1565" y="1847643"/>
                <a:ext cx="2175735" cy="1886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Share Tech"/>
                  <a:buNone/>
                  <a:defRPr sz="3000" b="0" i="0" u="none" strike="noStrike" cap="none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9pPr>
              </a:lstStyle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 </a:t>
                </a: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…</a:t>
                </a:r>
                <a:endParaRPr lang="en-US" altLang="zh-CN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={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={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altLang="zh-CN" sz="18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={</m:t>
                          </m:r>
                          <m:r>
                            <m:rPr>
                              <m:nor/>
                            </m:rPr>
                            <a:rPr lang="el-GR" altLang="zh-CN" sz="2400"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n-US" altLang="zh-CN" sz="2400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(0)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sz="24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e>
                      </m:eqArr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</p:txBody>
          </p:sp>
        </mc:Choice>
        <mc:Fallback xmlns="">
          <p:sp>
            <p:nvSpPr>
              <p:cNvPr id="76" name="Google Shape;600;p30">
                <a:extLst>
                  <a:ext uri="{FF2B5EF4-FFF2-40B4-BE49-F238E27FC236}">
                    <a16:creationId xmlns:a16="http://schemas.microsoft.com/office/drawing/2014/main" id="{CDC9CE22-E824-D348-BCC0-DCEE21C34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565" y="1847643"/>
                <a:ext cx="2175735" cy="1886962"/>
              </a:xfrm>
              <a:prstGeom prst="rect">
                <a:avLst/>
              </a:prstGeom>
              <a:blipFill>
                <a:blip r:embed="rId5"/>
                <a:stretch>
                  <a:fillRect l="-2326" r="-13953" b="-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Google Shape;602;p30">
            <a:extLst>
              <a:ext uri="{FF2B5EF4-FFF2-40B4-BE49-F238E27FC236}">
                <a16:creationId xmlns:a16="http://schemas.microsoft.com/office/drawing/2014/main" id="{63560C0A-D0AC-C448-A0CE-A4AC74B118DD}"/>
              </a:ext>
            </a:extLst>
          </p:cNvPr>
          <p:cNvSpPr txBox="1">
            <a:spLocks/>
          </p:cNvSpPr>
          <p:nvPr/>
        </p:nvSpPr>
        <p:spPr>
          <a:xfrm>
            <a:off x="1878055" y="3829010"/>
            <a:ext cx="5016701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Whatever,  we do classification + regression</a:t>
            </a:r>
          </a:p>
        </p:txBody>
      </p:sp>
    </p:spTree>
    <p:extLst>
      <p:ext uri="{BB962C8B-B14F-4D97-AF65-F5344CB8AC3E}">
        <p14:creationId xmlns:p14="http://schemas.microsoft.com/office/powerpoint/2010/main" val="2897381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1003401" y="412449"/>
            <a:ext cx="3162939" cy="5813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to regress?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6" name="Google Shape;616;p30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7" name="Google Shape;617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0"/>
          <p:cNvGrpSpPr/>
          <p:nvPr/>
        </p:nvGrpSpPr>
        <p:grpSpPr>
          <a:xfrm>
            <a:off x="3704863" y="3337876"/>
            <a:ext cx="336883" cy="206913"/>
            <a:chOff x="4943490" y="4386691"/>
            <a:chExt cx="240648" cy="147806"/>
          </a:xfrm>
        </p:grpSpPr>
        <p:sp>
          <p:nvSpPr>
            <p:cNvPr id="623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600;p30">
                <a:extLst>
                  <a:ext uri="{FF2B5EF4-FFF2-40B4-BE49-F238E27FC236}">
                    <a16:creationId xmlns:a16="http://schemas.microsoft.com/office/drawing/2014/main" id="{50BAA97C-F69D-9F47-A48E-01FFFEE1D9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9207" y="2071635"/>
                <a:ext cx="5806517" cy="25282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Share Tech"/>
                  <a:buNone/>
                  <a:defRPr sz="3000" b="0" i="0" u="none" strike="noStrike" cap="none">
                    <a:solidFill>
                      <a:schemeClr val="lt1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Share Tech"/>
                  <a:buNone/>
                  <a:defRPr sz="1800" b="0" i="0" u="none" strike="noStrike" cap="none">
                    <a:solidFill>
                      <a:srgbClr val="D9D9D9"/>
                    </a:solidFill>
                    <a:latin typeface="Share Tech"/>
                    <a:ea typeface="Share Tech"/>
                    <a:cs typeface="Share Tech"/>
                    <a:sym typeface="Share Tech"/>
                  </a:defRPr>
                </a:lvl9pPr>
              </a:lstStyle>
              <a:p>
                <a:r>
                  <a:rPr lang="en" altLang="zh-CN" dirty="0"/>
                  <a:t>3D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1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r>
                  <a:rPr lang="en" altLang="zh-CN" dirty="0"/>
                  <a:t>Point in image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1</m:t>
                        </m:r>
                      </m:e>
                    </m:d>
                  </m:oMath>
                </a14:m>
                <a:endParaRPr lang="en" altLang="zh-CN" dirty="0"/>
              </a:p>
              <a:p>
                <a:endParaRPr lang="en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(Camara &amp; Perspective projection)</a:t>
                </a:r>
              </a:p>
              <a:p>
                <a:endParaRPr lang="en" altLang="zh-CN" dirty="0"/>
              </a:p>
            </p:txBody>
          </p:sp>
        </mc:Choice>
        <mc:Fallback xmlns="">
          <p:sp>
            <p:nvSpPr>
              <p:cNvPr id="23" name="Google Shape;600;p30">
                <a:extLst>
                  <a:ext uri="{FF2B5EF4-FFF2-40B4-BE49-F238E27FC236}">
                    <a16:creationId xmlns:a16="http://schemas.microsoft.com/office/drawing/2014/main" id="{50BAA97C-F69D-9F47-A48E-01FFFEE1D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207" y="2071635"/>
                <a:ext cx="5806517" cy="2528209"/>
              </a:xfrm>
              <a:prstGeom prst="rect">
                <a:avLst/>
              </a:prstGeom>
              <a:blipFill>
                <a:blip r:embed="rId3"/>
                <a:stretch>
                  <a:fillRect l="-2402" t="-3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988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998321" y="297979"/>
            <a:ext cx="3162939" cy="5813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to regress?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6" name="Google Shape;616;p30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7" name="Google Shape;617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0"/>
          <p:cNvGrpSpPr/>
          <p:nvPr/>
        </p:nvGrpSpPr>
        <p:grpSpPr>
          <a:xfrm>
            <a:off x="3704863" y="3337876"/>
            <a:ext cx="336883" cy="206913"/>
            <a:chOff x="4943490" y="4386691"/>
            <a:chExt cx="240648" cy="147806"/>
          </a:xfrm>
        </p:grpSpPr>
        <p:sp>
          <p:nvSpPr>
            <p:cNvPr id="623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600;p30">
            <a:extLst>
              <a:ext uri="{FF2B5EF4-FFF2-40B4-BE49-F238E27FC236}">
                <a16:creationId xmlns:a16="http://schemas.microsoft.com/office/drawing/2014/main" id="{50BAA97C-F69D-9F47-A48E-01FFFEE1D996}"/>
              </a:ext>
            </a:extLst>
          </p:cNvPr>
          <p:cNvSpPr txBox="1">
            <a:spLocks/>
          </p:cNvSpPr>
          <p:nvPr/>
        </p:nvSpPr>
        <p:spPr>
          <a:xfrm>
            <a:off x="546606" y="1892597"/>
            <a:ext cx="4486318" cy="162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Assume: </a:t>
            </a:r>
          </a:p>
          <a:p>
            <a:r>
              <a:rPr lang="en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side of the 2D bounding box to be touched by the projection of at least one of the 3D box conners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Geometric constraints: 4 at most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we have 9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DoF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3E0D84-DBA1-5D4C-AB3A-A9C116862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336" y="3536772"/>
            <a:ext cx="3036989" cy="12209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FDA250-9C1F-DC4B-A70A-F2B822E8E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885" y="1143976"/>
            <a:ext cx="2976250" cy="2855548"/>
          </a:xfrm>
          <a:prstGeom prst="rect">
            <a:avLst/>
          </a:prstGeom>
        </p:spPr>
      </p:pic>
      <p:sp>
        <p:nvSpPr>
          <p:cNvPr id="24" name="Google Shape;600;p30">
            <a:extLst>
              <a:ext uri="{FF2B5EF4-FFF2-40B4-BE49-F238E27FC236}">
                <a16:creationId xmlns:a16="http://schemas.microsoft.com/office/drawing/2014/main" id="{68D610B4-A678-564F-94C6-086BE6303991}"/>
              </a:ext>
            </a:extLst>
          </p:cNvPr>
          <p:cNvSpPr txBox="1">
            <a:spLocks/>
          </p:cNvSpPr>
          <p:nvPr/>
        </p:nvSpPr>
        <p:spPr>
          <a:xfrm>
            <a:off x="4762500" y="4122586"/>
            <a:ext cx="5153421" cy="74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Orientation have a strong effect</a:t>
            </a:r>
            <a:r>
              <a:rPr lang="en" altLang="zh-C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(R)</a:t>
            </a:r>
          </a:p>
          <a:p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variance parameter</a:t>
            </a:r>
            <a:r>
              <a:rPr lang="en" altLang="zh-C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(D’s residual)</a:t>
            </a:r>
          </a:p>
        </p:txBody>
      </p:sp>
    </p:spTree>
    <p:extLst>
      <p:ext uri="{BB962C8B-B14F-4D97-AF65-F5344CB8AC3E}">
        <p14:creationId xmlns:p14="http://schemas.microsoft.com/office/powerpoint/2010/main" val="811997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997868" y="185737"/>
            <a:ext cx="1330995" cy="6098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total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6" name="Google Shape;616;p30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7" name="Google Shape;617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0"/>
          <p:cNvGrpSpPr/>
          <p:nvPr/>
        </p:nvGrpSpPr>
        <p:grpSpPr>
          <a:xfrm>
            <a:off x="3704863" y="3337876"/>
            <a:ext cx="336883" cy="206913"/>
            <a:chOff x="4943490" y="4386691"/>
            <a:chExt cx="240648" cy="147806"/>
          </a:xfrm>
        </p:grpSpPr>
        <p:sp>
          <p:nvSpPr>
            <p:cNvPr id="623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602;p30">
            <a:extLst>
              <a:ext uri="{FF2B5EF4-FFF2-40B4-BE49-F238E27FC236}">
                <a16:creationId xmlns:a16="http://schemas.microsoft.com/office/drawing/2014/main" id="{5D1DCC04-57D4-F348-BDE6-C5E2AE694F78}"/>
              </a:ext>
            </a:extLst>
          </p:cNvPr>
          <p:cNvSpPr txBox="1">
            <a:spLocks/>
          </p:cNvSpPr>
          <p:nvPr/>
        </p:nvSpPr>
        <p:spPr>
          <a:xfrm>
            <a:off x="513781" y="1329290"/>
            <a:ext cx="8116438" cy="271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Bounding Box Detector(MS-CNN in paper, </a:t>
            </a:r>
            <a:r>
              <a:rPr lang="e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pretrained YOLO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mine)</a:t>
            </a:r>
          </a:p>
          <a:p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Pose Estimation(regression with resized </a:t>
            </a:r>
            <a:r>
              <a:rPr lang="e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VGG19.features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input)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Point Decoder(in math with 2D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bbox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regressed value and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calibration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Utils</a:t>
            </a:r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89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997868" y="185737"/>
            <a:ext cx="4971132" cy="6098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 Strategy: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Multibin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6" name="Google Shape;616;p30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7" name="Google Shape;617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0"/>
          <p:cNvGrpSpPr/>
          <p:nvPr/>
        </p:nvGrpSpPr>
        <p:grpSpPr>
          <a:xfrm>
            <a:off x="3704863" y="3337876"/>
            <a:ext cx="336883" cy="206913"/>
            <a:chOff x="4943490" y="4386691"/>
            <a:chExt cx="240648" cy="147806"/>
          </a:xfrm>
        </p:grpSpPr>
        <p:sp>
          <p:nvSpPr>
            <p:cNvPr id="623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6C5034-6267-1541-B380-200706DC7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97" y="1534160"/>
            <a:ext cx="2684780" cy="268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602;p30">
            <a:extLst>
              <a:ext uri="{FF2B5EF4-FFF2-40B4-BE49-F238E27FC236}">
                <a16:creationId xmlns:a16="http://schemas.microsoft.com/office/drawing/2014/main" id="{94C73002-736F-754C-98B2-D596E01EABA5}"/>
              </a:ext>
            </a:extLst>
          </p:cNvPr>
          <p:cNvSpPr txBox="1">
            <a:spLocks/>
          </p:cNvSpPr>
          <p:nvPr/>
        </p:nvSpPr>
        <p:spPr>
          <a:xfrm>
            <a:off x="803341" y="924560"/>
            <a:ext cx="2315779" cy="55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Anchor in YOLO:</a:t>
            </a:r>
          </a:p>
        </p:txBody>
      </p:sp>
      <p:sp>
        <p:nvSpPr>
          <p:cNvPr id="20" name="Google Shape;602;p30">
            <a:extLst>
              <a:ext uri="{FF2B5EF4-FFF2-40B4-BE49-F238E27FC236}">
                <a16:creationId xmlns:a16="http://schemas.microsoft.com/office/drawing/2014/main" id="{4DBE9FB5-33BF-894C-9C74-189A74F3A559}"/>
              </a:ext>
            </a:extLst>
          </p:cNvPr>
          <p:cNvSpPr txBox="1">
            <a:spLocks/>
          </p:cNvSpPr>
          <p:nvPr/>
        </p:nvSpPr>
        <p:spPr>
          <a:xfrm>
            <a:off x="4372221" y="980605"/>
            <a:ext cx="4596862" cy="55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Multibin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nums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overlap as hyper para)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2D2281-5DC0-B245-AFCC-A033D7735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34160"/>
            <a:ext cx="3105733" cy="13047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2F4D14-4B8F-A74F-9792-31B82D75C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893661"/>
            <a:ext cx="4397083" cy="9976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4A79D4-22D7-494E-97A6-E8C5E9292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929" y="3946044"/>
            <a:ext cx="1677670" cy="110468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AA53ACD-DCDE-C54A-8F57-CFE9E79B8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7306" y="4159097"/>
            <a:ext cx="1760854" cy="67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01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501548" y="345440"/>
            <a:ext cx="4973320" cy="10070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Pose Estimation </a:t>
            </a:r>
            <a:b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what we train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6" name="Google Shape;616;p30"/>
          <p:cNvGrpSpPr/>
          <p:nvPr/>
        </p:nvGrpSpPr>
        <p:grpSpPr>
          <a:xfrm>
            <a:off x="5559747" y="2980375"/>
            <a:ext cx="402156" cy="456781"/>
            <a:chOff x="5357662" y="4297637"/>
            <a:chExt cx="287275" cy="326296"/>
          </a:xfrm>
        </p:grpSpPr>
        <p:sp>
          <p:nvSpPr>
            <p:cNvPr id="617" name="Google Shape;617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0"/>
          <p:cNvGrpSpPr/>
          <p:nvPr/>
        </p:nvGrpSpPr>
        <p:grpSpPr>
          <a:xfrm>
            <a:off x="3704863" y="3337876"/>
            <a:ext cx="336883" cy="206913"/>
            <a:chOff x="4943490" y="4386691"/>
            <a:chExt cx="240648" cy="147806"/>
          </a:xfrm>
        </p:grpSpPr>
        <p:sp>
          <p:nvSpPr>
            <p:cNvPr id="623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C3F2F07-91D8-3C47-BA16-7D18ADC8C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980" y="1397698"/>
            <a:ext cx="3848019" cy="2958401"/>
          </a:xfrm>
          <a:prstGeom prst="rect">
            <a:avLst/>
          </a:prstGeom>
        </p:spPr>
      </p:pic>
      <p:sp>
        <p:nvSpPr>
          <p:cNvPr id="22" name="Google Shape;600;p30">
            <a:extLst>
              <a:ext uri="{FF2B5EF4-FFF2-40B4-BE49-F238E27FC236}">
                <a16:creationId xmlns:a16="http://schemas.microsoft.com/office/drawing/2014/main" id="{A58E6906-03C4-2B4B-B723-921DF0F17EF0}"/>
              </a:ext>
            </a:extLst>
          </p:cNvPr>
          <p:cNvSpPr txBox="1">
            <a:spLocks/>
          </p:cNvSpPr>
          <p:nvPr/>
        </p:nvSpPr>
        <p:spPr>
          <a:xfrm>
            <a:off x="5717294" y="1120158"/>
            <a:ext cx="2632577" cy="332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1A54E1-B6A7-3D46-B051-6DE27AA2C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386" y="1912628"/>
            <a:ext cx="2510740" cy="5429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3FCBBE-2506-D949-ABEA-15404B417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386" y="1486759"/>
            <a:ext cx="2343177" cy="3689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F06C98-7653-C246-A3CA-E554D0967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4386" y="2453317"/>
            <a:ext cx="2347847" cy="4556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08A60E-88CC-6743-B835-D365DCA6B9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4386" y="2980375"/>
            <a:ext cx="2390438" cy="565595"/>
          </a:xfrm>
          <a:prstGeom prst="rect">
            <a:avLst/>
          </a:prstGeom>
        </p:spPr>
      </p:pic>
      <p:sp>
        <p:nvSpPr>
          <p:cNvPr id="28" name="Google Shape;600;p30">
            <a:extLst>
              <a:ext uri="{FF2B5EF4-FFF2-40B4-BE49-F238E27FC236}">
                <a16:creationId xmlns:a16="http://schemas.microsoft.com/office/drawing/2014/main" id="{BD1EC7F6-5ECE-A04B-87CF-31974266BFCC}"/>
              </a:ext>
            </a:extLst>
          </p:cNvPr>
          <p:cNvSpPr txBox="1">
            <a:spLocks/>
          </p:cNvSpPr>
          <p:nvPr/>
        </p:nvSpPr>
        <p:spPr>
          <a:xfrm>
            <a:off x="5674386" y="3803013"/>
            <a:ext cx="2632577" cy="872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Optimizer:</a:t>
            </a: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</a:p>
        </p:txBody>
      </p:sp>
    </p:spTree>
    <p:extLst>
      <p:ext uri="{BB962C8B-B14F-4D97-AF65-F5344CB8AC3E}">
        <p14:creationId xmlns:p14="http://schemas.microsoft.com/office/powerpoint/2010/main" val="130860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25432" y="32429"/>
            <a:ext cx="1317092" cy="5650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22" name="Google Shape;622;p30"/>
          <p:cNvGrpSpPr/>
          <p:nvPr/>
        </p:nvGrpSpPr>
        <p:grpSpPr>
          <a:xfrm>
            <a:off x="3704863" y="3337876"/>
            <a:ext cx="336883" cy="206913"/>
            <a:chOff x="4943490" y="4386691"/>
            <a:chExt cx="240648" cy="147806"/>
          </a:xfrm>
        </p:grpSpPr>
        <p:sp>
          <p:nvSpPr>
            <p:cNvPr id="623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60CCC3D-5CF8-934F-84D6-F1D3200F0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69" y="597490"/>
            <a:ext cx="2319127" cy="42700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C4FDB5-B450-5F4E-86C7-9D4B6FB48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996" y="-6037"/>
            <a:ext cx="1495369" cy="51555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5898EB-3564-4041-A40A-529292821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707" y="385900"/>
            <a:ext cx="3449174" cy="14884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8A9E84-A7D1-7E4B-A1ED-EDC613505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707" y="1960701"/>
            <a:ext cx="3455569" cy="7480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8F25F1-FC24-2240-B9F0-4E3749C0B9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9707" y="2795090"/>
            <a:ext cx="3754120" cy="184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51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25431" y="32429"/>
            <a:ext cx="2274931" cy="5650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Kitti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Dataset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22" name="Google Shape;622;p30"/>
          <p:cNvGrpSpPr/>
          <p:nvPr/>
        </p:nvGrpSpPr>
        <p:grpSpPr>
          <a:xfrm>
            <a:off x="3704863" y="3337876"/>
            <a:ext cx="336883" cy="206913"/>
            <a:chOff x="4943490" y="4386691"/>
            <a:chExt cx="240648" cy="147806"/>
          </a:xfrm>
        </p:grpSpPr>
        <p:sp>
          <p:nvSpPr>
            <p:cNvPr id="623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8EBD702-B81E-6A48-AEDE-1F669A917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738" y="682422"/>
            <a:ext cx="5782523" cy="16086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EF40A2-66FC-1343-833A-1D3E1EBCE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57" y="2778897"/>
            <a:ext cx="3702674" cy="1117957"/>
          </a:xfrm>
          <a:prstGeom prst="rect">
            <a:avLst/>
          </a:prstGeom>
        </p:spPr>
      </p:pic>
      <p:sp>
        <p:nvSpPr>
          <p:cNvPr id="18" name="Google Shape;602;p30">
            <a:extLst>
              <a:ext uri="{FF2B5EF4-FFF2-40B4-BE49-F238E27FC236}">
                <a16:creationId xmlns:a16="http://schemas.microsoft.com/office/drawing/2014/main" id="{7DA1E9C6-8053-944E-B561-50659DE74344}"/>
              </a:ext>
            </a:extLst>
          </p:cNvPr>
          <p:cNvSpPr txBox="1">
            <a:spLocks/>
          </p:cNvSpPr>
          <p:nvPr/>
        </p:nvSpPr>
        <p:spPr>
          <a:xfrm>
            <a:off x="1057807" y="4013409"/>
            <a:ext cx="2959034" cy="70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000008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1242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375</a:t>
            </a:r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7B4364-2D11-5E48-91E7-F97C3C826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7271" y="3143239"/>
            <a:ext cx="3853132" cy="1224712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91EB460-DBEA-FF49-86C1-C2AA847D5BCE}"/>
              </a:ext>
            </a:extLst>
          </p:cNvPr>
          <p:cNvCxnSpPr/>
          <p:nvPr/>
        </p:nvCxnSpPr>
        <p:spPr>
          <a:xfrm flipH="1" flipV="1">
            <a:off x="5729288" y="2943225"/>
            <a:ext cx="47625" cy="24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Google Shape;602;p30">
            <a:extLst>
              <a:ext uri="{FF2B5EF4-FFF2-40B4-BE49-F238E27FC236}">
                <a16:creationId xmlns:a16="http://schemas.microsoft.com/office/drawing/2014/main" id="{91977C5D-0A27-B847-932E-DF5DABBC0F4F}"/>
              </a:ext>
            </a:extLst>
          </p:cNvPr>
          <p:cNvSpPr txBox="1">
            <a:spLocks/>
          </p:cNvSpPr>
          <p:nvPr/>
        </p:nvSpPr>
        <p:spPr>
          <a:xfrm>
            <a:off x="5465888" y="2743245"/>
            <a:ext cx="526800" cy="27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</a:t>
            </a:r>
            <a:endParaRPr lang="e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双大括号 13">
            <a:extLst>
              <a:ext uri="{FF2B5EF4-FFF2-40B4-BE49-F238E27FC236}">
                <a16:creationId xmlns:a16="http://schemas.microsoft.com/office/drawing/2014/main" id="{CC4A81B2-7BD1-2343-8816-DA98EA4602C9}"/>
              </a:ext>
            </a:extLst>
          </p:cNvPr>
          <p:cNvSpPr/>
          <p:nvPr/>
        </p:nvSpPr>
        <p:spPr>
          <a:xfrm>
            <a:off x="5886450" y="3143239"/>
            <a:ext cx="1252320" cy="128604"/>
          </a:xfrm>
          <a:prstGeom prst="bracePair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Google Shape;602;p30">
            <a:extLst>
              <a:ext uri="{FF2B5EF4-FFF2-40B4-BE49-F238E27FC236}">
                <a16:creationId xmlns:a16="http://schemas.microsoft.com/office/drawing/2014/main" id="{38B4B2ED-28DB-EE47-9136-F03461B4961F}"/>
              </a:ext>
            </a:extLst>
          </p:cNvPr>
          <p:cNvSpPr txBox="1">
            <a:spLocks/>
          </p:cNvSpPr>
          <p:nvPr/>
        </p:nvSpPr>
        <p:spPr>
          <a:xfrm>
            <a:off x="6067859" y="3124855"/>
            <a:ext cx="708803" cy="6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bbox</a:t>
            </a:r>
            <a:endParaRPr lang="e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双大括号 25">
            <a:extLst>
              <a:ext uri="{FF2B5EF4-FFF2-40B4-BE49-F238E27FC236}">
                <a16:creationId xmlns:a16="http://schemas.microsoft.com/office/drawing/2014/main" id="{9330F023-C66C-EE45-A2BF-13BAE37C82C2}"/>
              </a:ext>
            </a:extLst>
          </p:cNvPr>
          <p:cNvSpPr/>
          <p:nvPr/>
        </p:nvSpPr>
        <p:spPr>
          <a:xfrm>
            <a:off x="7138770" y="3143239"/>
            <a:ext cx="708803" cy="128604"/>
          </a:xfrm>
          <a:prstGeom prst="bracePair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Google Shape;602;p30">
            <a:extLst>
              <a:ext uri="{FF2B5EF4-FFF2-40B4-BE49-F238E27FC236}">
                <a16:creationId xmlns:a16="http://schemas.microsoft.com/office/drawing/2014/main" id="{8E2D6BA0-18B8-9A4C-9934-6D48FE723DC1}"/>
              </a:ext>
            </a:extLst>
          </p:cNvPr>
          <p:cNvSpPr txBox="1">
            <a:spLocks/>
          </p:cNvSpPr>
          <p:nvPr/>
        </p:nvSpPr>
        <p:spPr>
          <a:xfrm>
            <a:off x="7046433" y="3103418"/>
            <a:ext cx="833656" cy="6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</a:t>
            </a:r>
            <a:endParaRPr lang="e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双大括号 27">
            <a:extLst>
              <a:ext uri="{FF2B5EF4-FFF2-40B4-BE49-F238E27FC236}">
                <a16:creationId xmlns:a16="http://schemas.microsoft.com/office/drawing/2014/main" id="{AA30D3FE-EDDE-2847-8347-C9EAD2BF7B67}"/>
              </a:ext>
            </a:extLst>
          </p:cNvPr>
          <p:cNvSpPr/>
          <p:nvPr/>
        </p:nvSpPr>
        <p:spPr>
          <a:xfrm>
            <a:off x="7843620" y="3140195"/>
            <a:ext cx="753793" cy="128604"/>
          </a:xfrm>
          <a:prstGeom prst="bracePair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Google Shape;602;p30">
            <a:extLst>
              <a:ext uri="{FF2B5EF4-FFF2-40B4-BE49-F238E27FC236}">
                <a16:creationId xmlns:a16="http://schemas.microsoft.com/office/drawing/2014/main" id="{9816C604-A695-B54F-8D83-C8ADABA86BCD}"/>
              </a:ext>
            </a:extLst>
          </p:cNvPr>
          <p:cNvSpPr txBox="1">
            <a:spLocks/>
          </p:cNvSpPr>
          <p:nvPr/>
        </p:nvSpPr>
        <p:spPr>
          <a:xfrm>
            <a:off x="7784987" y="3091695"/>
            <a:ext cx="833656" cy="6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endParaRPr lang="e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653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566884" y="3251875"/>
            <a:ext cx="257711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666298" y="3829675"/>
            <a:ext cx="1753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can I do in the future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27" y="3214623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219155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885745" y="3829675"/>
            <a:ext cx="2490055" cy="609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and how I do this 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 want to figure out.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942827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 have done in this project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703363" y="822139"/>
            <a:ext cx="3742000" cy="5650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Kitti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Dataset</a:t>
            </a:r>
            <a:b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calibration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72DF00-AB96-3C4F-957E-23D3BD81F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63" y="1310710"/>
            <a:ext cx="5168889" cy="3505475"/>
          </a:xfrm>
          <a:prstGeom prst="rect">
            <a:avLst/>
          </a:prstGeom>
        </p:spPr>
      </p:pic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C39CDB53-B78E-9240-AEB0-BCFEBC6BADB3}"/>
              </a:ext>
            </a:extLst>
          </p:cNvPr>
          <p:cNvCxnSpPr/>
          <p:nvPr/>
        </p:nvCxnSpPr>
        <p:spPr>
          <a:xfrm>
            <a:off x="474763" y="3995304"/>
            <a:ext cx="51688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97B4A5B9-072B-9C4E-B510-45C3B1536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906" y="1827984"/>
            <a:ext cx="3205595" cy="13254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CA9ABB-61C4-B944-A68A-1697B8845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7897" y="3525518"/>
            <a:ext cx="3347604" cy="590435"/>
          </a:xfrm>
          <a:prstGeom prst="rect">
            <a:avLst/>
          </a:prstGeom>
        </p:spPr>
      </p:pic>
      <p:sp>
        <p:nvSpPr>
          <p:cNvPr id="31" name="Google Shape;602;p30">
            <a:extLst>
              <a:ext uri="{FF2B5EF4-FFF2-40B4-BE49-F238E27FC236}">
                <a16:creationId xmlns:a16="http://schemas.microsoft.com/office/drawing/2014/main" id="{20AE43DF-1286-3049-B157-F77B4A919763}"/>
              </a:ext>
            </a:extLst>
          </p:cNvPr>
          <p:cNvSpPr txBox="1">
            <a:spLocks/>
          </p:cNvSpPr>
          <p:nvPr/>
        </p:nvSpPr>
        <p:spPr>
          <a:xfrm>
            <a:off x="6806399" y="4145334"/>
            <a:ext cx="1212607" cy="347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550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703363" y="368881"/>
            <a:ext cx="3742000" cy="1018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b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9993AD-0450-A04B-88FC-144168EF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381" y="3309316"/>
            <a:ext cx="3819237" cy="17037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F84A37-3125-DF40-B5B7-7145F587E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565" y="1454500"/>
            <a:ext cx="5491595" cy="16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74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703363" y="368881"/>
            <a:ext cx="3742000" cy="1018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b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4E487E-5770-7C45-8399-EB3A96FC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4" y="1433960"/>
            <a:ext cx="5374047" cy="29417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938F980-026A-8F40-ABDA-48434E3C9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652" y="-230725"/>
            <a:ext cx="5705583" cy="2217531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D5F5607B-B933-3B42-B554-98F4F1DE7AF2}"/>
              </a:ext>
            </a:extLst>
          </p:cNvPr>
          <p:cNvCxnSpPr>
            <a:cxnSpLocks/>
          </p:cNvCxnSpPr>
          <p:nvPr/>
        </p:nvCxnSpPr>
        <p:spPr>
          <a:xfrm flipV="1">
            <a:off x="1865168" y="1636568"/>
            <a:ext cx="1917123" cy="228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749D0472-508B-3249-8F5D-3789ECBF563C}"/>
              </a:ext>
            </a:extLst>
          </p:cNvPr>
          <p:cNvCxnSpPr>
            <a:cxnSpLocks/>
          </p:cNvCxnSpPr>
          <p:nvPr/>
        </p:nvCxnSpPr>
        <p:spPr>
          <a:xfrm>
            <a:off x="4852554" y="426027"/>
            <a:ext cx="768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8CF8584D-26D0-1B4B-94FA-13429D8F8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21" y="1880764"/>
            <a:ext cx="3977487" cy="322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20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703363" y="368881"/>
            <a:ext cx="3742000" cy="1018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b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decoder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B5E2C8-67E3-024C-9718-E836B2CBF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29" y="2028827"/>
            <a:ext cx="5447363" cy="278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90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202623" y="973021"/>
            <a:ext cx="2800350" cy="1018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b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2138C3F-A73D-1C4C-8653-6ABE11120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83" y="3096859"/>
            <a:ext cx="5216235" cy="20287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F97A1D2-F9C3-654E-B66F-2EE0CBEDE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43" y="0"/>
            <a:ext cx="3798657" cy="30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98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218209" y="432707"/>
            <a:ext cx="2800350" cy="1018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b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ABF678-3F82-C640-8342-2275E1439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7" y="1653571"/>
            <a:ext cx="8063345" cy="248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4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202621" y="394856"/>
            <a:ext cx="4369379" cy="4742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evaluations(train set)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E80581-A723-924D-A0EA-D36D7E771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779" y="938351"/>
            <a:ext cx="6013012" cy="373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31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202621" y="394856"/>
            <a:ext cx="4468093" cy="4742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evaluations(train set)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076D95-6779-3742-A9D6-64543A6F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871" y="1051087"/>
            <a:ext cx="5555812" cy="345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8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F2C723-3661-D949-808F-F32BCF356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148" y="976744"/>
            <a:ext cx="5984678" cy="3719945"/>
          </a:xfrm>
          <a:prstGeom prst="rect">
            <a:avLst/>
          </a:prstGeom>
        </p:spPr>
      </p:pic>
      <p:sp>
        <p:nvSpPr>
          <p:cNvPr id="7" name="Google Shape;600;p30">
            <a:extLst>
              <a:ext uri="{FF2B5EF4-FFF2-40B4-BE49-F238E27FC236}">
                <a16:creationId xmlns:a16="http://schemas.microsoft.com/office/drawing/2014/main" id="{6F2CFE92-3A91-9C46-934A-B376DA0D5D2C}"/>
              </a:ext>
            </a:extLst>
          </p:cNvPr>
          <p:cNvSpPr txBox="1">
            <a:spLocks/>
          </p:cNvSpPr>
          <p:nvPr/>
        </p:nvSpPr>
        <p:spPr>
          <a:xfrm>
            <a:off x="202621" y="394856"/>
            <a:ext cx="4468093" cy="474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Some evaluations(train set)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145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202621" y="394856"/>
            <a:ext cx="4369379" cy="4742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evaluations(train set)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3D38EA-0A04-3443-A42C-9223219AC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48" y="947606"/>
            <a:ext cx="5680503" cy="353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8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814388" y="1992475"/>
            <a:ext cx="4848225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202621" y="394856"/>
            <a:ext cx="4166756" cy="4742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evaluations(test set)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3264AE-4782-174C-82D3-9E8915F7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97" y="1099091"/>
            <a:ext cx="5386735" cy="338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78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202621" y="394856"/>
            <a:ext cx="4177147" cy="4742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(test set)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C41D64-DC15-7646-BF0E-651ECF261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21" y="1013153"/>
            <a:ext cx="6020357" cy="373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92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-1101438" y="1257301"/>
            <a:ext cx="6208570" cy="4742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evaluations</a:t>
            </a:r>
            <a:b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(pictured by myself)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F9BC01-2B3B-C649-83F6-6A82871EE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141" y="0"/>
            <a:ext cx="39113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29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-784515" y="1766455"/>
            <a:ext cx="6208570" cy="4742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evaluations</a:t>
            </a:r>
            <a:b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(pictured by myself)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B3A0D3-53AE-4E4F-AA68-9F7F30A98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159" y="0"/>
            <a:ext cx="33465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95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-467592" y="2097468"/>
            <a:ext cx="6208570" cy="4742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evaluations</a:t>
            </a:r>
            <a:b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(pictured by myself)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BAADFB-1ADC-0A47-9A6F-017AA957F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662" y="0"/>
            <a:ext cx="25346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22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202621" y="394856"/>
            <a:ext cx="6208570" cy="4742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evaluations(pictured by myself)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B20ED2-2E11-344F-A783-7F6F87FFC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368" y="805296"/>
            <a:ext cx="2729662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13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202621" y="394856"/>
            <a:ext cx="6208570" cy="4742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evaluations(video)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F740CB-C7C0-AA40-8F39-B926E1E7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98425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86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509153" y="649433"/>
            <a:ext cx="5237020" cy="4742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 &amp; Further</a:t>
            </a:r>
            <a:r>
              <a:rPr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602;p30">
            <a:extLst>
              <a:ext uri="{FF2B5EF4-FFF2-40B4-BE49-F238E27FC236}">
                <a16:creationId xmlns:a16="http://schemas.microsoft.com/office/drawing/2014/main" id="{B0955C0A-8326-E241-999E-5815538E3462}"/>
              </a:ext>
            </a:extLst>
          </p:cNvPr>
          <p:cNvSpPr txBox="1">
            <a:spLocks/>
          </p:cNvSpPr>
          <p:nvPr/>
        </p:nvSpPr>
        <p:spPr>
          <a:xfrm>
            <a:off x="4572000" y="2254829"/>
            <a:ext cx="4012845" cy="112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data</a:t>
            </a:r>
          </a:p>
          <a:p>
            <a:pPr marL="342900" indent="-342900" algn="l">
              <a:buFontTx/>
              <a:buChar char="-"/>
            </a:pPr>
            <a:r>
              <a:rPr lang="en" altLang="zh-CN" dirty="0"/>
              <a:t>Unsupervised or semi-supervised</a:t>
            </a:r>
          </a:p>
          <a:p>
            <a:pPr marL="342900" indent="-342900" algn="l">
              <a:buFontTx/>
              <a:buChar char="-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video 3D box estimation</a:t>
            </a:r>
          </a:p>
        </p:txBody>
      </p:sp>
      <p:sp>
        <p:nvSpPr>
          <p:cNvPr id="5" name="Google Shape;602;p30">
            <a:extLst>
              <a:ext uri="{FF2B5EF4-FFF2-40B4-BE49-F238E27FC236}">
                <a16:creationId xmlns:a16="http://schemas.microsoft.com/office/drawing/2014/main" id="{6F13EEC4-C6BA-6744-A10C-D242B780B78E}"/>
              </a:ext>
            </a:extLst>
          </p:cNvPr>
          <p:cNvSpPr txBox="1">
            <a:spLocks/>
          </p:cNvSpPr>
          <p:nvPr/>
        </p:nvSpPr>
        <p:spPr>
          <a:xfrm>
            <a:off x="571277" y="2395106"/>
            <a:ext cx="4068265" cy="112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</a:t>
            </a:r>
          </a:p>
          <a:p>
            <a:pPr marL="342900" indent="-342900" algn="l">
              <a:buFontTx/>
              <a:buChar char="-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theory</a:t>
            </a:r>
          </a:p>
          <a:p>
            <a:pPr marL="342900" indent="-342900" algn="l">
              <a:buFontTx/>
              <a:buChar char="-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tech not far away</a:t>
            </a:r>
          </a:p>
          <a:p>
            <a:pPr marL="342900" indent="-342900" algn="l">
              <a:buFontTx/>
              <a:buChar char="-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Acquisition</a:t>
            </a:r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103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b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2442057" y="4267575"/>
            <a:ext cx="4118781" cy="417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can’t understand but I was shocked!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07018" y="371750"/>
            <a:ext cx="428178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Huawei’s self-driving tech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08" name="Google Shape;508;p28"/>
          <p:cNvGrpSpPr/>
          <p:nvPr/>
        </p:nvGrpSpPr>
        <p:grpSpPr>
          <a:xfrm>
            <a:off x="1314585" y="981211"/>
            <a:ext cx="6006855" cy="3213988"/>
            <a:chOff x="-145430" y="1507050"/>
            <a:chExt cx="503973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12009" y="1507050"/>
              <a:ext cx="4882291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129712" y="1616325"/>
              <a:ext cx="4674988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-145430" y="2331639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-145430" y="2266963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-145430" y="2396313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-145430" y="2460563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-145430" y="2525238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-145430" y="2008238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-145430" y="1943538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-145430" y="2072913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-145430" y="2137588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-145430" y="2202264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-145430" y="1684812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-145430" y="1620138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-145430" y="1749514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-145430" y="1814187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-145430" y="1878863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-145430" y="2780575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self-driving" descr="self-driving">
            <a:hlinkClick r:id="" action="ppaction://media"/>
            <a:extLst>
              <a:ext uri="{FF2B5EF4-FFF2-40B4-BE49-F238E27FC236}">
                <a16:creationId xmlns:a16="http://schemas.microsoft.com/office/drawing/2014/main" id="{CA2C9807-79F3-F44D-8F38-C943B6B1F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8558" y="1151967"/>
            <a:ext cx="5199869" cy="2924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QUESTION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3" name="Google Shape;1123;p39"/>
          <p:cNvSpPr txBox="1">
            <a:spLocks noGrp="1"/>
          </p:cNvSpPr>
          <p:nvPr>
            <p:ph type="ctrTitle"/>
          </p:nvPr>
        </p:nvSpPr>
        <p:spPr>
          <a:xfrm>
            <a:off x="4696475" y="989475"/>
            <a:ext cx="3499787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 learned in CV class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4" name="Google Shape;1124;p39"/>
          <p:cNvSpPr txBox="1">
            <a:spLocks noGrp="1"/>
          </p:cNvSpPr>
          <p:nvPr>
            <p:ph type="subTitle" idx="1"/>
          </p:nvPr>
        </p:nvSpPr>
        <p:spPr>
          <a:xfrm>
            <a:off x="4696476" y="1636118"/>
            <a:ext cx="3039300" cy="1006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Camara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Perspective projection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LiDAR tech</a:t>
            </a:r>
          </a:p>
          <a:p>
            <a:pPr marL="285750" lvl="0" indent="-285750">
              <a:buClr>
                <a:schemeClr val="bg1"/>
              </a:buClr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Powerful mathematics…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Tx/>
              <a:buChar char="-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5" name="Google Shape;1125;p39"/>
          <p:cNvSpPr txBox="1">
            <a:spLocks noGrp="1"/>
          </p:cNvSpPr>
          <p:nvPr>
            <p:ph type="ctrTitle" idx="2"/>
          </p:nvPr>
        </p:nvSpPr>
        <p:spPr>
          <a:xfrm>
            <a:off x="661988" y="3375219"/>
            <a:ext cx="3706299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industry implement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7" name="Google Shape;1127;p39"/>
          <p:cNvSpPr/>
          <p:nvPr/>
        </p:nvSpPr>
        <p:spPr>
          <a:xfrm>
            <a:off x="1783325" y="1199225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7092250" y="3891700"/>
            <a:ext cx="423300" cy="42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4D992B-6726-1046-BF68-9DBCAA319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611" y="1279354"/>
            <a:ext cx="2406814" cy="1805986"/>
          </a:xfrm>
          <a:prstGeom prst="rect">
            <a:avLst/>
          </a:prstGeom>
        </p:spPr>
      </p:pic>
      <p:pic>
        <p:nvPicPr>
          <p:cNvPr id="1026" name="Picture 2" descr="Making driverless cars change lanes more like human drivers do | MIT CSAIL">
            <a:extLst>
              <a:ext uri="{FF2B5EF4-FFF2-40B4-BE49-F238E27FC236}">
                <a16:creationId xmlns:a16="http://schemas.microsoft.com/office/drawing/2014/main" id="{14F13E69-E71B-A748-BDF3-E0DD74490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11" y="2919240"/>
            <a:ext cx="2533189" cy="168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RESEARCH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9" name="Google Shape;699;p33"/>
          <p:cNvSpPr txBox="1">
            <a:spLocks noGrp="1"/>
          </p:cNvSpPr>
          <p:nvPr>
            <p:ph type="ctrTitle" idx="4294967295"/>
          </p:nvPr>
        </p:nvSpPr>
        <p:spPr>
          <a:xfrm>
            <a:off x="4571998" y="1925950"/>
            <a:ext cx="2845032" cy="9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view image based</a:t>
            </a:r>
            <a:b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Bird’s eye view based</a:t>
            </a:r>
            <a:b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based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0" name="Google Shape;700;p33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14850"/>
          <a:stretch/>
        </p:blipFill>
        <p:spPr>
          <a:xfrm>
            <a:off x="774900" y="1519750"/>
            <a:ext cx="3595623" cy="26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33"/>
          <p:cNvSpPr/>
          <p:nvPr/>
        </p:nvSpPr>
        <p:spPr>
          <a:xfrm>
            <a:off x="4494037" y="1710889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3"/>
          <p:cNvSpPr txBox="1">
            <a:spLocks noGrp="1"/>
          </p:cNvSpPr>
          <p:nvPr>
            <p:ph type="ctrTitle" idx="4294967295"/>
          </p:nvPr>
        </p:nvSpPr>
        <p:spPr>
          <a:xfrm>
            <a:off x="4649961" y="3152825"/>
            <a:ext cx="1979850" cy="1003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b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Monocular camera</a:t>
            </a:r>
            <a:b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8" name="Google Shape;708;p33"/>
          <p:cNvSpPr/>
          <p:nvPr/>
        </p:nvSpPr>
        <p:spPr>
          <a:xfrm>
            <a:off x="4494036" y="30628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BEV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4" name="Google Shape;714;p34"/>
          <p:cNvSpPr txBox="1"/>
          <p:nvPr/>
        </p:nvSpPr>
        <p:spPr>
          <a:xfrm>
            <a:off x="605166" y="1098254"/>
            <a:ext cx="4500233" cy="133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2000" dirty="0">
                <a:solidFill>
                  <a:schemeClr val="lt1"/>
                </a:solidFill>
                <a:latin typeface="Times New Roman" panose="02020603050405020304" pitchFamily="18" charset="0"/>
                <a:ea typeface="Share Tech"/>
                <a:cs typeface="Times New Roman" panose="02020603050405020304" pitchFamily="18" charset="0"/>
                <a:sym typeface="Share Tech"/>
              </a:rPr>
              <a:t>PAPER: </a:t>
            </a:r>
          </a:p>
          <a:p>
            <a:pPr lvl="0"/>
            <a:r>
              <a:rPr lang="en-US" altLang="zh-CN" sz="2000" dirty="0">
                <a:solidFill>
                  <a:schemeClr val="lt1"/>
                </a:solidFill>
                <a:latin typeface="Times New Roman" panose="02020603050405020304" pitchFamily="18" charset="0"/>
                <a:ea typeface="Share Tech"/>
                <a:cs typeface="Times New Roman" panose="02020603050405020304" pitchFamily="18" charset="0"/>
                <a:sym typeface="Share Tech"/>
                <a:hlinkClick r:id="rId3"/>
              </a:rPr>
              <a:t>YOLO3D: End-to-end real-time 3D Oriented Object Bounding Box Detection from LiDAR Point Cloud</a:t>
            </a:r>
            <a:endParaRPr sz="2000" dirty="0">
              <a:solidFill>
                <a:schemeClr val="lt1"/>
              </a:solidFill>
              <a:latin typeface="Times New Roman" panose="02020603050405020304" pitchFamily="18" charset="0"/>
              <a:ea typeface="Share Tech"/>
              <a:cs typeface="Times New Roman" panose="02020603050405020304" pitchFamily="18" charset="0"/>
              <a:sym typeface="Share Tech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378F0C-385C-D840-A34A-94F305C3F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88" y="2709863"/>
            <a:ext cx="4172052" cy="1586069"/>
          </a:xfrm>
          <a:prstGeom prst="rect">
            <a:avLst/>
          </a:prstGeom>
        </p:spPr>
      </p:pic>
      <p:pic>
        <p:nvPicPr>
          <p:cNvPr id="2050" name="Picture 2" descr="demo">
            <a:extLst>
              <a:ext uri="{FF2B5EF4-FFF2-40B4-BE49-F238E27FC236}">
                <a16:creationId xmlns:a16="http://schemas.microsoft.com/office/drawing/2014/main" id="{80AC616C-EB96-4642-8676-6EE71A9C4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163" y="1047581"/>
            <a:ext cx="3035300" cy="39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" name="Google Shape;1125;p39">
            <a:extLst>
              <a:ext uri="{FF2B5EF4-FFF2-40B4-BE49-F238E27FC236}">
                <a16:creationId xmlns:a16="http://schemas.microsoft.com/office/drawing/2014/main" id="{E264A69A-050F-6046-95A6-B6CA821F3B96}"/>
              </a:ext>
            </a:extLst>
          </p:cNvPr>
          <p:cNvSpPr txBox="1">
            <a:spLocks/>
          </p:cNvSpPr>
          <p:nvPr/>
        </p:nvSpPr>
        <p:spPr>
          <a:xfrm>
            <a:off x="5225275" y="554825"/>
            <a:ext cx="2680475" cy="4890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2000" dirty="0">
                <a:solidFill>
                  <a:schemeClr val="lt1"/>
                </a:solidFill>
                <a:latin typeface="Share Tech"/>
              </a:rPr>
              <a:t>40 FPS on Titan X GPU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02580" y="202125"/>
            <a:ext cx="5888700" cy="114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mush complex!</a:t>
            </a:r>
            <a:b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make things easier?🤔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2" name="Google Shape;602;p30"/>
          <p:cNvSpPr txBox="1">
            <a:spLocks noGrp="1"/>
          </p:cNvSpPr>
          <p:nvPr>
            <p:ph type="ctrTitle" idx="4"/>
          </p:nvPr>
        </p:nvSpPr>
        <p:spPr>
          <a:xfrm>
            <a:off x="1129438" y="1471093"/>
            <a:ext cx="6482778" cy="10415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Paper: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Unsupervised Learning of Probably Symmetric Deformable 3D Objects from Images in the Wild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6" name="Google Shape;616;p30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7" name="Google Shape;617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0"/>
          <p:cNvGrpSpPr/>
          <p:nvPr/>
        </p:nvGrpSpPr>
        <p:grpSpPr>
          <a:xfrm>
            <a:off x="3704863" y="3337876"/>
            <a:ext cx="336883" cy="206913"/>
            <a:chOff x="4943490" y="4386691"/>
            <a:chExt cx="240648" cy="147806"/>
          </a:xfrm>
        </p:grpSpPr>
        <p:sp>
          <p:nvSpPr>
            <p:cNvPr id="623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672EB820-38D9-F942-AB46-66B609151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939" y="2514941"/>
            <a:ext cx="4351025" cy="2481205"/>
          </a:xfrm>
          <a:prstGeom prst="rect">
            <a:avLst/>
          </a:prstGeom>
        </p:spPr>
      </p:pic>
      <p:sp>
        <p:nvSpPr>
          <p:cNvPr id="74" name="Google Shape;602;p30">
            <a:extLst>
              <a:ext uri="{FF2B5EF4-FFF2-40B4-BE49-F238E27FC236}">
                <a16:creationId xmlns:a16="http://schemas.microsoft.com/office/drawing/2014/main" id="{F0991EAF-F230-D949-A239-9F1FE3467925}"/>
              </a:ext>
            </a:extLst>
          </p:cNvPr>
          <p:cNvSpPr txBox="1">
            <a:spLocks/>
          </p:cNvSpPr>
          <p:nvPr/>
        </p:nvSpPr>
        <p:spPr>
          <a:xfrm>
            <a:off x="5908475" y="3175214"/>
            <a:ext cx="3515262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Yeah! We can do 2D to 3D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02580" y="202125"/>
            <a:ext cx="5888700" cy="114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Baidu Apollo: YOLO 3D for Object Detection in Apollo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6" name="Google Shape;616;p30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7" name="Google Shape;617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0"/>
          <p:cNvGrpSpPr/>
          <p:nvPr/>
        </p:nvGrpSpPr>
        <p:grpSpPr>
          <a:xfrm>
            <a:off x="3704863" y="3337876"/>
            <a:ext cx="336883" cy="206913"/>
            <a:chOff x="4943490" y="4386691"/>
            <a:chExt cx="240648" cy="147806"/>
          </a:xfrm>
        </p:grpSpPr>
        <p:sp>
          <p:nvSpPr>
            <p:cNvPr id="623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1F727B-2989-9D43-BB73-A3529FBDF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28" y="1445859"/>
            <a:ext cx="5256683" cy="295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602;p30">
            <a:extLst>
              <a:ext uri="{FF2B5EF4-FFF2-40B4-BE49-F238E27FC236}">
                <a16:creationId xmlns:a16="http://schemas.microsoft.com/office/drawing/2014/main" id="{5D1DCC04-57D4-F348-BDE6-C5E2AE694F78}"/>
              </a:ext>
            </a:extLst>
          </p:cNvPr>
          <p:cNvSpPr txBox="1">
            <a:spLocks/>
          </p:cNvSpPr>
          <p:nvPr/>
        </p:nvSpPr>
        <p:spPr>
          <a:xfrm>
            <a:off x="6246612" y="2249400"/>
            <a:ext cx="3021213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Decoder:</a:t>
            </a:r>
          </a:p>
          <a:p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+ Segmentation</a:t>
            </a:r>
          </a:p>
        </p:txBody>
      </p:sp>
    </p:spTree>
    <p:extLst>
      <p:ext uri="{BB962C8B-B14F-4D97-AF65-F5344CB8AC3E}">
        <p14:creationId xmlns:p14="http://schemas.microsoft.com/office/powerpoint/2010/main" val="502133889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593</Words>
  <Application>Microsoft Macintosh PowerPoint</Application>
  <PresentationFormat>全屏显示(16:9)</PresentationFormat>
  <Paragraphs>129</Paragraphs>
  <Slides>38</Slides>
  <Notes>38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Maven Pro</vt:lpstr>
      <vt:lpstr>Fira Sans Extra Condensed Medium</vt:lpstr>
      <vt:lpstr>Times New Roman</vt:lpstr>
      <vt:lpstr>Advent Pro SemiBold</vt:lpstr>
      <vt:lpstr>Cambria Math</vt:lpstr>
      <vt:lpstr>Share Tech</vt:lpstr>
      <vt:lpstr>Arial</vt:lpstr>
      <vt:lpstr>Fira Sans Condensed Medium</vt:lpstr>
      <vt:lpstr>Data Science Consulting by Slidesgo</vt:lpstr>
      <vt:lpstr>3D DETECTION: From CV Class to Application From 2D to 3D</vt:lpstr>
      <vt:lpstr>FUTURE DIRECTIONS</vt:lpstr>
      <vt:lpstr>INTRODUCTION</vt:lpstr>
      <vt:lpstr>Huawei’s self-driving tech</vt:lpstr>
      <vt:lpstr>MY QUESTION</vt:lpstr>
      <vt:lpstr>CURRENT RESEARCH</vt:lpstr>
      <vt:lpstr>LiDAR + BEV</vt:lpstr>
      <vt:lpstr>So mush complex! Can we make things easier?🤔</vt:lpstr>
      <vt:lpstr>Baidu Apollo: YOLO 3D for Object Detection in Apollo</vt:lpstr>
      <vt:lpstr>What if we can simplify it more?</vt:lpstr>
      <vt:lpstr>PROCESS</vt:lpstr>
      <vt:lpstr>From 2D detection to 3D detection: Bounding Box</vt:lpstr>
      <vt:lpstr>What to regress?</vt:lpstr>
      <vt:lpstr>What to regress?</vt:lpstr>
      <vt:lpstr>In total</vt:lpstr>
      <vt:lpstr>Estimation Strategy: Multibin </vt:lpstr>
      <vt:lpstr>Object Object Pose Estimation  – what we train</vt:lpstr>
      <vt:lpstr>Model</vt:lpstr>
      <vt:lpstr>Kitti Dataset</vt:lpstr>
      <vt:lpstr>Kitti Dataset camera calibration</vt:lpstr>
      <vt:lpstr>Take an example 2D Detector</vt:lpstr>
      <vt:lpstr>Take an example Regression</vt:lpstr>
      <vt:lpstr>Take an example 3D decoder</vt:lpstr>
      <vt:lpstr>Take an example Plotting</vt:lpstr>
      <vt:lpstr>Take an example Plotting</vt:lpstr>
      <vt:lpstr>Some evaluations(train set)</vt:lpstr>
      <vt:lpstr>Some evaluations(train set)</vt:lpstr>
      <vt:lpstr>PowerPoint 演示文稿</vt:lpstr>
      <vt:lpstr>Some evaluations(train set)</vt:lpstr>
      <vt:lpstr>Some evaluations(test set)</vt:lpstr>
      <vt:lpstr>Some evaluations(test set)</vt:lpstr>
      <vt:lpstr>Some evaluations (pictured by myself)</vt:lpstr>
      <vt:lpstr>Some evaluations (pictured by myself)</vt:lpstr>
      <vt:lpstr>Some evaluations (pictured by myself)</vt:lpstr>
      <vt:lpstr>Some evaluations(pictured by myself)</vt:lpstr>
      <vt:lpstr>Some evaluations(video)</vt:lpstr>
      <vt:lpstr>Conclusions &amp; Further work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DETECTION: From CV Class to Application From 2D to 3D</dc:title>
  <cp:lastModifiedBy>Microsoft Office User</cp:lastModifiedBy>
  <cp:revision>43</cp:revision>
  <dcterms:modified xsi:type="dcterms:W3CDTF">2021-05-31T18:41:01Z</dcterms:modified>
</cp:coreProperties>
</file>